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5" r:id="rId6"/>
    <p:sldId id="259" r:id="rId7"/>
    <p:sldId id="266" r:id="rId8"/>
    <p:sldId id="260" r:id="rId9"/>
    <p:sldId id="271" r:id="rId10"/>
    <p:sldId id="261" r:id="rId11"/>
    <p:sldId id="270" r:id="rId12"/>
    <p:sldId id="262" r:id="rId13"/>
    <p:sldId id="267" r:id="rId14"/>
    <p:sldId id="263"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122CA84-3563-4BEA-B492-DCA5F054EAD9}" type="datetimeFigureOut">
              <a:rPr lang="en-US" smtClean="0"/>
              <a:t>8/1/2020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2316A1-9DE2-4C37-B8F9-193A74CC92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2316A1-9DE2-4C37-B8F9-193A74CC92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2316A1-9DE2-4C37-B8F9-193A74CC92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2316A1-9DE2-4C37-B8F9-193A74CC92B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2316A1-9DE2-4C37-B8F9-193A74CC92B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2316A1-9DE2-4C37-B8F9-193A74CC92B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2316A1-9DE2-4C37-B8F9-193A74CC92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2316A1-9DE2-4C37-B8F9-193A74CC92B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122CA84-3563-4BEA-B492-DCA5F054EAD9}" type="datetimeFigureOut">
              <a:rPr lang="en-US" smtClean="0"/>
              <a:t>8/1/2020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2316A1-9DE2-4C37-B8F9-193A74CC92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22CA84-3563-4BEA-B492-DCA5F054EAD9}" type="datetimeFigureOut">
              <a:rPr lang="en-US" smtClean="0"/>
              <a:t>8/1/2020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2316A1-9DE2-4C37-B8F9-193A74CC92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122CA84-3563-4BEA-B492-DCA5F054EAD9}" type="datetimeFigureOut">
              <a:rPr lang="en-US" smtClean="0"/>
              <a:t>8/1/2020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2316A1-9DE2-4C37-B8F9-193A74CC92B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122CA84-3563-4BEA-B492-DCA5F054EAD9}" type="datetimeFigureOut">
              <a:rPr lang="en-US" smtClean="0"/>
              <a:t>8/1/2020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2316A1-9DE2-4C37-B8F9-193A74CC92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5400" b="1" dirty="0" smtClean="0">
                <a:solidFill>
                  <a:srgbClr val="7030A0"/>
                </a:solidFill>
                <a:latin typeface="Baskerville Old Face" pitchFamily="18" charset="0"/>
              </a:rPr>
              <a:t>Why People really love Technology </a:t>
            </a:r>
            <a:endParaRPr lang="en-US" sz="5400" b="1" dirty="0">
              <a:solidFill>
                <a:srgbClr val="7030A0"/>
              </a:solidFill>
              <a:latin typeface="Baskerville Old Face" pitchFamily="18" charset="0"/>
            </a:endParaRPr>
          </a:p>
        </p:txBody>
      </p:sp>
      <p:sp>
        <p:nvSpPr>
          <p:cNvPr id="3" name="Subtitle 2"/>
          <p:cNvSpPr>
            <a:spLocks noGrp="1"/>
          </p:cNvSpPr>
          <p:nvPr>
            <p:ph type="subTitle" idx="1"/>
          </p:nvPr>
        </p:nvSpPr>
        <p:spPr/>
        <p:txBody>
          <a:bodyPr>
            <a:normAutofit lnSpcReduction="10000"/>
          </a:bodyPr>
          <a:lstStyle/>
          <a:p>
            <a:r>
              <a:rPr lang="en-IN" sz="4000" b="1" dirty="0" smtClean="0">
                <a:solidFill>
                  <a:srgbClr val="FF0000"/>
                </a:solidFill>
              </a:rPr>
              <a:t>An interview with </a:t>
            </a:r>
            <a:r>
              <a:rPr lang="en-US" sz="4000" b="1" dirty="0">
                <a:solidFill>
                  <a:srgbClr val="FF0000"/>
                </a:solidFill>
              </a:rPr>
              <a:t>Genevieve Bell</a:t>
            </a:r>
            <a:r>
              <a:rPr lang="en-US" sz="4000" b="1" dirty="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
            </a:r>
            <a:br>
              <a:rPr lang="en-US" dirty="0" smtClean="0"/>
            </a:br>
            <a:r>
              <a:rPr lang="en-US" dirty="0" smtClean="0">
                <a:latin typeface="Baskerville Old Face" pitchFamily="18" charset="0"/>
              </a:rPr>
              <a:t>You know that technology is important at the point that people become convinced it’s going to destroy everything. Look at the introduction of electricity: one of the first things said in testimony before the Senate was that it would be the end of the American family. I’m like, “Really?” Radio was going to be really bad because we were going to stop talking to each other. Television was going to be really bad because it was going to atrophy our brains. Movies were going to destroy books. This kind of wonderful story gets mobilized about new technology and inevitably links it to the decline of everything we think we value. One of the challenges here is that all this [digital] technology is so new—less than ten years in common circulation for the Internet. And what a surprise—we don’t know the answers yet.</a:t>
            </a:r>
            <a:endParaRPr lang="en-US" dirty="0">
              <a:latin typeface="Baskerville Old Face" pitchFamily="18" charset="0"/>
            </a:endParaRPr>
          </a:p>
        </p:txBody>
      </p:sp>
      <p:sp>
        <p:nvSpPr>
          <p:cNvPr id="3" name="Title 2"/>
          <p:cNvSpPr>
            <a:spLocks noGrp="1"/>
          </p:cNvSpPr>
          <p:nvPr>
            <p:ph type="title"/>
          </p:nvPr>
        </p:nvSpPr>
        <p:spPr/>
        <p:txBody>
          <a:bodyPr>
            <a:normAutofit/>
          </a:bodyPr>
          <a:lstStyle/>
          <a:p>
            <a:r>
              <a:rPr lang="en-US" dirty="0" smtClean="0">
                <a:solidFill>
                  <a:srgbClr val="7030A0"/>
                </a:solidFill>
                <a:latin typeface="Baskerville Old Face" pitchFamily="18" charset="0"/>
              </a:rPr>
              <a:t>Any huge dangers on the horizon?</a:t>
            </a:r>
            <a:endParaRPr lang="en-US" dirty="0">
              <a:solidFill>
                <a:srgbClr val="7030A0"/>
              </a:solidFill>
              <a:latin typeface="Baskerville Old Fac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ell\Desktop\1-Figure1-1.png"/>
          <p:cNvPicPr>
            <a:picLocks noChangeAspect="1" noChangeArrowheads="1"/>
          </p:cNvPicPr>
          <p:nvPr/>
        </p:nvPicPr>
        <p:blipFill>
          <a:blip r:embed="rId2"/>
          <a:srcRect/>
          <a:stretch>
            <a:fillRect/>
          </a:stretch>
        </p:blipFill>
        <p:spPr bwMode="auto">
          <a:xfrm>
            <a:off x="1133475" y="857232"/>
            <a:ext cx="6510359" cy="50720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 </a:t>
            </a:r>
            <a:r>
              <a:rPr lang="en-US" dirty="0" smtClean="0"/>
              <a:t/>
            </a:r>
            <a:br>
              <a:rPr lang="en-US" dirty="0" smtClean="0"/>
            </a:br>
            <a:r>
              <a:rPr lang="en-US" dirty="0" smtClean="0">
                <a:latin typeface="Baskerville Old Face" pitchFamily="18" charset="0"/>
              </a:rPr>
              <a:t>Women are often early adopters of new technology. Women mastered the first round of what were in some ways intensely unreliable gadgets—refrigerators, washing machines, ovens. They became similar custodians of telephones and television. They led the way in driving mobile phones from road warriors into the general population. I am always interested about the way we tell the story that erases women’s technology prowess—in no small part because most of the technologies women mastered became invisible very quickly. They became appliances. We took away the sexiness of mastering them.</a:t>
            </a:r>
            <a:endParaRPr lang="en-US" dirty="0">
              <a:latin typeface="Baskerville Old Face"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Baskerville Old Face" pitchFamily="18" charset="0"/>
              </a:rPr>
              <a:t>What about the role of women in technology?</a:t>
            </a:r>
            <a:endParaRPr lang="en-US" dirty="0">
              <a:solidFill>
                <a:srgbClr val="7030A0"/>
              </a:solidFill>
              <a:latin typeface="Baskerville Old Fac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esktop\Women-in-tech-560.jpg"/>
          <p:cNvPicPr>
            <a:picLocks noChangeAspect="1" noChangeArrowheads="1"/>
          </p:cNvPicPr>
          <p:nvPr/>
        </p:nvPicPr>
        <p:blipFill>
          <a:blip r:embed="rId2"/>
          <a:srcRect/>
          <a:stretch>
            <a:fillRect/>
          </a:stretch>
        </p:blipFill>
        <p:spPr bwMode="auto">
          <a:xfrm>
            <a:off x="1071538" y="428604"/>
            <a:ext cx="4572032" cy="2571768"/>
          </a:xfrm>
          <a:prstGeom prst="rect">
            <a:avLst/>
          </a:prstGeom>
          <a:noFill/>
        </p:spPr>
      </p:pic>
      <p:pic>
        <p:nvPicPr>
          <p:cNvPr id="4099" name="Picture 3" descr="C:\Users\dell\Desktop\download (1).jpg"/>
          <p:cNvPicPr>
            <a:picLocks noChangeAspect="1" noChangeArrowheads="1"/>
          </p:cNvPicPr>
          <p:nvPr/>
        </p:nvPicPr>
        <p:blipFill>
          <a:blip r:embed="rId3"/>
          <a:srcRect/>
          <a:stretch>
            <a:fillRect/>
          </a:stretch>
        </p:blipFill>
        <p:spPr bwMode="auto">
          <a:xfrm>
            <a:off x="2071670" y="3286124"/>
            <a:ext cx="5786478" cy="285752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19308"/>
          </a:xfrm>
        </p:spPr>
        <p:txBody>
          <a:bodyPr/>
          <a:lstStyle/>
          <a:p>
            <a:r>
              <a:rPr lang="en-US" dirty="0" smtClean="0"/>
              <a:t/>
            </a:r>
            <a:br>
              <a:rPr lang="en-US" dirty="0" smtClean="0"/>
            </a:br>
            <a:r>
              <a:rPr lang="en-US" b="1" dirty="0" smtClean="0">
                <a:latin typeface="Baskerville Old Face" pitchFamily="18" charset="0"/>
              </a:rPr>
              <a:t>Well I’d be tempted to say patriarchy. Of course, in reality it is more complicated than that. We don’t tell a lot of stories about women as technology masters despite the fact that they always have been. I think we need to get better at acknowledging our own expertise!</a:t>
            </a:r>
            <a:endParaRPr lang="en-US" b="1" dirty="0">
              <a:latin typeface="Baskerville Old Face"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7030A0"/>
                </a:solidFill>
                <a:latin typeface="Baskerville Old Face" pitchFamily="18" charset="0"/>
              </a:rPr>
              <a:t>Why this rap that women are technologically-challenged?</a:t>
            </a:r>
            <a:endParaRPr lang="en-US" dirty="0">
              <a:solidFill>
                <a:srgbClr val="7030A0"/>
              </a:solidFill>
              <a:latin typeface="Baskerville Old Fac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esktop\images (2).jpg"/>
          <p:cNvPicPr>
            <a:picLocks noChangeAspect="1" noChangeArrowheads="1"/>
          </p:cNvPicPr>
          <p:nvPr/>
        </p:nvPicPr>
        <p:blipFill>
          <a:blip r:embed="rId2"/>
          <a:srcRect/>
          <a:stretch>
            <a:fillRect/>
          </a:stretch>
        </p:blipFill>
        <p:spPr bwMode="auto">
          <a:xfrm>
            <a:off x="1285852" y="714356"/>
            <a:ext cx="4214842" cy="2571768"/>
          </a:xfrm>
          <a:prstGeom prst="rect">
            <a:avLst/>
          </a:prstGeom>
          <a:noFill/>
        </p:spPr>
      </p:pic>
      <p:pic>
        <p:nvPicPr>
          <p:cNvPr id="5123" name="Picture 3" descr="C:\Users\dell\Desktop\images (3).jpg"/>
          <p:cNvPicPr>
            <a:picLocks noChangeAspect="1" noChangeArrowheads="1"/>
          </p:cNvPicPr>
          <p:nvPr/>
        </p:nvPicPr>
        <p:blipFill>
          <a:blip r:embed="rId3"/>
          <a:srcRect/>
          <a:stretch>
            <a:fillRect/>
          </a:stretch>
        </p:blipFill>
        <p:spPr bwMode="auto">
          <a:xfrm>
            <a:off x="2928926" y="3571876"/>
            <a:ext cx="5000660" cy="271464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1500198"/>
          </a:xfrm>
        </p:spPr>
        <p:txBody>
          <a:bodyPr>
            <a:normAutofit/>
          </a:bodyPr>
          <a:lstStyle/>
          <a:p>
            <a:pPr algn="ctr"/>
            <a:r>
              <a:rPr lang="en-IN" sz="8800" dirty="0" smtClean="0">
                <a:solidFill>
                  <a:srgbClr val="7030A0"/>
                </a:solidFill>
              </a:rPr>
              <a:t>Thank you</a:t>
            </a:r>
            <a:endParaRPr lang="en-US" sz="8800" dirty="0">
              <a:solidFill>
                <a:srgbClr val="7030A0"/>
              </a:solidFill>
            </a:endParaRPr>
          </a:p>
        </p:txBody>
      </p:sp>
      <p:sp>
        <p:nvSpPr>
          <p:cNvPr id="3" name="Subtitle 2"/>
          <p:cNvSpPr>
            <a:spLocks noGrp="1"/>
          </p:cNvSpPr>
          <p:nvPr>
            <p:ph type="subTitle" idx="1"/>
          </p:nvPr>
        </p:nvSpPr>
        <p:spPr>
          <a:xfrm>
            <a:off x="1500166" y="2143116"/>
            <a:ext cx="6215106" cy="4000528"/>
          </a:xfrm>
        </p:spPr>
        <p:txBody>
          <a:bodyPr/>
          <a:lstStyle/>
          <a:p>
            <a:endParaRPr lang="en-US" dirty="0"/>
          </a:p>
        </p:txBody>
      </p:sp>
      <p:pic>
        <p:nvPicPr>
          <p:cNvPr id="6146" name="Picture 2" descr="C:\Users\dell\Desktop\0811.sdt-ota-iot.png"/>
          <p:cNvPicPr>
            <a:picLocks noChangeAspect="1" noChangeArrowheads="1"/>
          </p:cNvPicPr>
          <p:nvPr/>
        </p:nvPicPr>
        <p:blipFill>
          <a:blip r:embed="rId2"/>
          <a:srcRect/>
          <a:stretch>
            <a:fillRect/>
          </a:stretch>
        </p:blipFill>
        <p:spPr bwMode="auto">
          <a:xfrm>
            <a:off x="1500166" y="2214554"/>
            <a:ext cx="6286543" cy="39290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1"/>
            <a:ext cx="7772400" cy="3000396"/>
          </a:xfrm>
        </p:spPr>
        <p:txBody>
          <a:bodyPr>
            <a:normAutofit fontScale="90000"/>
          </a:bodyPr>
          <a:lstStyle/>
          <a:p>
            <a:r>
              <a:rPr lang="en-IN" dirty="0" smtClean="0">
                <a:solidFill>
                  <a:srgbClr val="7030A0"/>
                </a:solidFill>
                <a:latin typeface="Algerian" pitchFamily="82" charset="0"/>
              </a:rPr>
              <a:t>Department of English</a:t>
            </a:r>
            <a:br>
              <a:rPr lang="en-IN" dirty="0" smtClean="0">
                <a:solidFill>
                  <a:srgbClr val="7030A0"/>
                </a:solidFill>
                <a:latin typeface="Algerian" pitchFamily="82" charset="0"/>
              </a:rPr>
            </a:br>
            <a:r>
              <a:rPr lang="en-IN" dirty="0" smtClean="0">
                <a:solidFill>
                  <a:srgbClr val="7030A0"/>
                </a:solidFill>
                <a:latin typeface="Algerian" pitchFamily="82" charset="0"/>
              </a:rPr>
              <a:t>P.R.Government College(A),</a:t>
            </a:r>
            <a:br>
              <a:rPr lang="en-IN" dirty="0" smtClean="0">
                <a:solidFill>
                  <a:srgbClr val="7030A0"/>
                </a:solidFill>
                <a:latin typeface="Algerian" pitchFamily="82" charset="0"/>
              </a:rPr>
            </a:br>
            <a:r>
              <a:rPr lang="en-IN" dirty="0" smtClean="0">
                <a:solidFill>
                  <a:srgbClr val="7030A0"/>
                </a:solidFill>
                <a:latin typeface="Algerian" pitchFamily="82" charset="0"/>
              </a:rPr>
              <a:t>Kakinada</a:t>
            </a:r>
            <a:endParaRPr lang="en-US" dirty="0">
              <a:solidFill>
                <a:srgbClr val="7030A0"/>
              </a:solidFill>
              <a:latin typeface="Algerian" pitchFamily="82" charset="0"/>
            </a:endParaRPr>
          </a:p>
        </p:txBody>
      </p:sp>
      <p:sp>
        <p:nvSpPr>
          <p:cNvPr id="3" name="Subtitle 2"/>
          <p:cNvSpPr>
            <a:spLocks noGrp="1"/>
          </p:cNvSpPr>
          <p:nvPr>
            <p:ph type="subTitle" idx="1"/>
          </p:nvPr>
        </p:nvSpPr>
        <p:spPr>
          <a:xfrm>
            <a:off x="685800" y="4357694"/>
            <a:ext cx="7772400" cy="453616"/>
          </a:xfrm>
        </p:spPr>
        <p:txBody>
          <a:bodyPr>
            <a:normAutofit fontScale="92500" lnSpcReduction="1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download.jpg"/>
          <p:cNvPicPr>
            <a:picLocks noChangeAspect="1" noChangeArrowheads="1"/>
          </p:cNvPicPr>
          <p:nvPr/>
        </p:nvPicPr>
        <p:blipFill>
          <a:blip r:embed="rId2"/>
          <a:srcRect/>
          <a:stretch>
            <a:fillRect/>
          </a:stretch>
        </p:blipFill>
        <p:spPr bwMode="auto">
          <a:xfrm>
            <a:off x="1785918" y="1142984"/>
            <a:ext cx="5286411" cy="3500461"/>
          </a:xfrm>
          <a:prstGeom prst="rect">
            <a:avLst/>
          </a:prstGeom>
          <a:noFill/>
        </p:spPr>
      </p:pic>
      <p:sp>
        <p:nvSpPr>
          <p:cNvPr id="3" name="Rectangle 2"/>
          <p:cNvSpPr/>
          <p:nvPr/>
        </p:nvSpPr>
        <p:spPr>
          <a:xfrm>
            <a:off x="3679768" y="4786322"/>
            <a:ext cx="3321124" cy="646331"/>
          </a:xfrm>
          <a:prstGeom prst="rect">
            <a:avLst/>
          </a:prstGeom>
        </p:spPr>
        <p:txBody>
          <a:bodyPr wrap="square">
            <a:spAutoFit/>
          </a:bodyPr>
          <a:lstStyle/>
          <a:p>
            <a:r>
              <a:rPr lang="en-US" sz="3600" b="1" dirty="0" smtClean="0">
                <a:solidFill>
                  <a:srgbClr val="FF0000"/>
                </a:solidFill>
                <a:latin typeface="Baskerville Old Face" pitchFamily="18" charset="0"/>
              </a:rPr>
              <a:t>Genevieve Bell</a:t>
            </a:r>
            <a:endParaRPr lang="en-US" sz="3600"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Baskerville Old Face" pitchFamily="18" charset="0"/>
              </a:rPr>
              <a:t/>
            </a:r>
            <a:br>
              <a:rPr lang="en-US" dirty="0" smtClean="0">
                <a:latin typeface="Baskerville Old Face" pitchFamily="18" charset="0"/>
              </a:rPr>
            </a:br>
            <a:r>
              <a:rPr lang="en-US" dirty="0" smtClean="0">
                <a:latin typeface="Baskerville Old Face" pitchFamily="18" charset="0"/>
              </a:rPr>
              <a:t>The use of information and communication technologies has scaled out beyond the West pretty spectacularly. What—800 million cell phones in circulation in India; 750 million in China. The second biggest country for </a:t>
            </a:r>
            <a:r>
              <a:rPr lang="en-US" dirty="0" smtClean="0">
                <a:latin typeface="Baskerville Old Face" pitchFamily="18" charset="0"/>
              </a:rPr>
              <a:t>Face book </a:t>
            </a:r>
            <a:r>
              <a:rPr lang="en-US" dirty="0" smtClean="0">
                <a:latin typeface="Baskerville Old Face" pitchFamily="18" charset="0"/>
              </a:rPr>
              <a:t>is Indonesia. Clearly the most interesting stuff with technology in some ways isn’t even happening here anymore. In 1999, 70 percent of the world’s Internet users were based in North America. By 2009, it was less that 16 percent. That astonishing statistic sort of tells you the world has moved on its axis.</a:t>
            </a:r>
            <a:endParaRPr lang="en-US" dirty="0">
              <a:latin typeface="Baskerville Old Face" pitchFamily="18" charset="0"/>
            </a:endParaRPr>
          </a:p>
        </p:txBody>
      </p:sp>
      <p:sp>
        <p:nvSpPr>
          <p:cNvPr id="3" name="Title 2"/>
          <p:cNvSpPr>
            <a:spLocks noGrp="1"/>
          </p:cNvSpPr>
          <p:nvPr>
            <p:ph type="title"/>
          </p:nvPr>
        </p:nvSpPr>
        <p:spPr/>
        <p:txBody>
          <a:bodyPr/>
          <a:lstStyle/>
          <a:p>
            <a:r>
              <a:rPr lang="en-US" dirty="0" smtClean="0">
                <a:solidFill>
                  <a:srgbClr val="7030A0"/>
                </a:solidFill>
                <a:latin typeface="Baskerville Old Face" pitchFamily="18" charset="0"/>
              </a:rPr>
              <a:t>Where is technology heading?</a:t>
            </a:r>
            <a:endParaRPr lang="en-US" dirty="0">
              <a:solidFill>
                <a:srgbClr val="7030A0"/>
              </a:solidFill>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images.jpg"/>
          <p:cNvPicPr>
            <a:picLocks noChangeAspect="1" noChangeArrowheads="1"/>
          </p:cNvPicPr>
          <p:nvPr/>
        </p:nvPicPr>
        <p:blipFill>
          <a:blip r:embed="rId2"/>
          <a:srcRect/>
          <a:stretch>
            <a:fillRect/>
          </a:stretch>
        </p:blipFill>
        <p:spPr bwMode="auto">
          <a:xfrm>
            <a:off x="500034" y="571480"/>
            <a:ext cx="3366516" cy="3286148"/>
          </a:xfrm>
          <a:prstGeom prst="rect">
            <a:avLst/>
          </a:prstGeom>
          <a:noFill/>
        </p:spPr>
      </p:pic>
      <p:pic>
        <p:nvPicPr>
          <p:cNvPr id="2051" name="Picture 3" descr="C:\Users\dell\Desktop\80653270-set-of-diversity-people-using-digital-devices-technology-invention-studio-collage.jpg"/>
          <p:cNvPicPr>
            <a:picLocks noChangeAspect="1" noChangeArrowheads="1"/>
          </p:cNvPicPr>
          <p:nvPr/>
        </p:nvPicPr>
        <p:blipFill>
          <a:blip r:embed="rId3"/>
          <a:srcRect/>
          <a:stretch>
            <a:fillRect/>
          </a:stretch>
        </p:blipFill>
        <p:spPr bwMode="auto">
          <a:xfrm>
            <a:off x="4357686" y="1643050"/>
            <a:ext cx="3962400" cy="3962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1428759"/>
          </a:xfrm>
        </p:spPr>
        <p:txBody>
          <a:bodyPr>
            <a:normAutofit fontScale="90000"/>
          </a:bodyPr>
          <a:lstStyle/>
          <a:p>
            <a:pPr algn="l"/>
            <a:r>
              <a:rPr lang="en-US" sz="4000" dirty="0" smtClean="0">
                <a:solidFill>
                  <a:srgbClr val="7030A0"/>
                </a:solidFill>
                <a:latin typeface="Baskerville Old Face" pitchFamily="18" charset="0"/>
              </a:rPr>
              <a:t>How does culture affect technology?</a:t>
            </a:r>
            <a:r>
              <a:rPr lang="en-US" sz="2200" dirty="0" smtClean="0"/>
              <a:t/>
            </a:r>
            <a:br>
              <a:rPr lang="en-US" sz="2200" dirty="0" smtClean="0"/>
            </a:br>
            <a:endParaRPr lang="en-US" dirty="0"/>
          </a:p>
        </p:txBody>
      </p:sp>
      <p:sp>
        <p:nvSpPr>
          <p:cNvPr id="3" name="Subtitle 2"/>
          <p:cNvSpPr>
            <a:spLocks noGrp="1"/>
          </p:cNvSpPr>
          <p:nvPr>
            <p:ph type="subTitle" idx="1"/>
          </p:nvPr>
        </p:nvSpPr>
        <p:spPr>
          <a:xfrm>
            <a:off x="685800" y="1857364"/>
            <a:ext cx="7772400" cy="3429024"/>
          </a:xfrm>
        </p:spPr>
        <p:txBody>
          <a:bodyPr>
            <a:normAutofit fontScale="92500"/>
          </a:bodyPr>
          <a:lstStyle/>
          <a:p>
            <a:r>
              <a:rPr lang="en-US" sz="2800" b="1" dirty="0" smtClean="0">
                <a:latin typeface="Baskerville Old Face" pitchFamily="18" charset="0"/>
              </a:rPr>
              <a:t>I’m an anthropologist so I look at culture and values and how technology is incorporated into that culture. For example one of the most popular websites in India is the matrimonial classified…getting a husband is a database problem. Mobile phones across the Middle East, North Africa and Islamic Southeast Asia are often used to find Mecca because your phone has GPS technology so that when you’re on the road you can pray five times a day.</a:t>
            </a:r>
            <a:endParaRPr lang="en-US" b="1" dirty="0">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images (1).jpg"/>
          <p:cNvPicPr>
            <a:picLocks noChangeAspect="1" noChangeArrowheads="1"/>
          </p:cNvPicPr>
          <p:nvPr/>
        </p:nvPicPr>
        <p:blipFill>
          <a:blip r:embed="rId2"/>
          <a:srcRect/>
          <a:stretch>
            <a:fillRect/>
          </a:stretch>
        </p:blipFill>
        <p:spPr bwMode="auto">
          <a:xfrm>
            <a:off x="857224" y="500042"/>
            <a:ext cx="4071966" cy="2786082"/>
          </a:xfrm>
          <a:prstGeom prst="rect">
            <a:avLst/>
          </a:prstGeom>
          <a:noFill/>
        </p:spPr>
      </p:pic>
      <p:pic>
        <p:nvPicPr>
          <p:cNvPr id="3075" name="Picture 3" descr="C:\Users\dell\Desktop\SAM-600x400.jpg"/>
          <p:cNvPicPr>
            <a:picLocks noChangeAspect="1" noChangeArrowheads="1"/>
          </p:cNvPicPr>
          <p:nvPr/>
        </p:nvPicPr>
        <p:blipFill>
          <a:blip r:embed="rId3"/>
          <a:srcRect/>
          <a:stretch>
            <a:fillRect/>
          </a:stretch>
        </p:blipFill>
        <p:spPr bwMode="auto">
          <a:xfrm>
            <a:off x="4000496" y="3643314"/>
            <a:ext cx="4071966" cy="257176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
            </a:r>
            <a:br>
              <a:rPr lang="en-US" dirty="0" smtClean="0"/>
            </a:br>
            <a:r>
              <a:rPr lang="en-US" dirty="0" smtClean="0"/>
              <a:t>I’m on my second generation of Kindles. I’m a woman who loves books, too. If you were to pry the Kindle out of my hand, you would discover it’s full of the trash that I would once have bought in airports to read on airplanes. It’s become my trashy book file. I also have a digital single-lens reflex camera. A Blackberry which lets me have a 15-hour-a-day conversation with my best mate in Australia. A laptop, a ThinkPad. A Bluetooth headset. An iPod.</a:t>
            </a:r>
            <a:endParaRPr lang="en-US" dirty="0"/>
          </a:p>
        </p:txBody>
      </p:sp>
      <p:sp>
        <p:nvSpPr>
          <p:cNvPr id="3" name="Title 2"/>
          <p:cNvSpPr>
            <a:spLocks noGrp="1"/>
          </p:cNvSpPr>
          <p:nvPr>
            <p:ph type="title"/>
          </p:nvPr>
        </p:nvSpPr>
        <p:spPr/>
        <p:txBody>
          <a:bodyPr/>
          <a:lstStyle/>
          <a:p>
            <a:r>
              <a:rPr lang="en-US" dirty="0" smtClean="0">
                <a:solidFill>
                  <a:srgbClr val="7030A0"/>
                </a:solidFill>
                <a:latin typeface="Baskerville Old Face" pitchFamily="18" charset="0"/>
              </a:rPr>
              <a:t>Which products do you use?</a:t>
            </a:r>
            <a:endParaRPr lang="en-US" dirty="0">
              <a:solidFill>
                <a:srgbClr val="7030A0"/>
              </a:solidFill>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dell\Desktop\iot.jpg"/>
          <p:cNvPicPr>
            <a:picLocks noChangeAspect="1" noChangeArrowheads="1"/>
          </p:cNvPicPr>
          <p:nvPr/>
        </p:nvPicPr>
        <p:blipFill>
          <a:blip r:embed="rId2"/>
          <a:srcRect/>
          <a:stretch>
            <a:fillRect/>
          </a:stretch>
        </p:blipFill>
        <p:spPr bwMode="auto">
          <a:xfrm>
            <a:off x="357158" y="571480"/>
            <a:ext cx="3905250" cy="4381517"/>
          </a:xfrm>
          <a:prstGeom prst="rect">
            <a:avLst/>
          </a:prstGeom>
          <a:noFill/>
        </p:spPr>
      </p:pic>
      <p:pic>
        <p:nvPicPr>
          <p:cNvPr id="8195" name="Picture 3" descr="C:\Users\dell\Desktop\images.png"/>
          <p:cNvPicPr>
            <a:picLocks noChangeAspect="1" noChangeArrowheads="1"/>
          </p:cNvPicPr>
          <p:nvPr/>
        </p:nvPicPr>
        <p:blipFill>
          <a:blip r:embed="rId3"/>
          <a:srcRect/>
          <a:stretch>
            <a:fillRect/>
          </a:stretch>
        </p:blipFill>
        <p:spPr bwMode="auto">
          <a:xfrm>
            <a:off x="4572000" y="857232"/>
            <a:ext cx="4000528" cy="378621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138</Words>
  <Application>Microsoft Office PowerPoint</Application>
  <PresentationFormat>On-screen Show (4:3)</PresentationFormat>
  <Paragraphs>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Why People really love Technology </vt:lpstr>
      <vt:lpstr>Department of English P.R.Government College(A), Kakinada</vt:lpstr>
      <vt:lpstr>Slide 3</vt:lpstr>
      <vt:lpstr>Where is technology heading?</vt:lpstr>
      <vt:lpstr>Slide 5</vt:lpstr>
      <vt:lpstr>How does culture affect technology? </vt:lpstr>
      <vt:lpstr>Slide 7</vt:lpstr>
      <vt:lpstr>Which products do you use?</vt:lpstr>
      <vt:lpstr>Slide 9</vt:lpstr>
      <vt:lpstr>Any huge dangers on the horizon?</vt:lpstr>
      <vt:lpstr>Slide 11</vt:lpstr>
      <vt:lpstr>What about the role of women in technology?</vt:lpstr>
      <vt:lpstr>Slide 13</vt:lpstr>
      <vt:lpstr>Why this rap that women are technologically-challenged?</vt:lpstr>
      <vt:lpstr>Slide 15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People really love Technology </dc:title>
  <dc:creator>Windows User</dc:creator>
  <cp:lastModifiedBy>Windows User</cp:lastModifiedBy>
  <cp:revision>7</cp:revision>
  <dcterms:created xsi:type="dcterms:W3CDTF">2020-08-01T08:52:00Z</dcterms:created>
  <dcterms:modified xsi:type="dcterms:W3CDTF">2020-08-01T09:31:27Z</dcterms:modified>
</cp:coreProperties>
</file>